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1" r:id="rId2"/>
    <p:sldId id="272" r:id="rId3"/>
    <p:sldId id="273" r:id="rId4"/>
    <p:sldId id="274" r:id="rId5"/>
    <p:sldId id="275" r:id="rId6"/>
    <p:sldId id="262" r:id="rId7"/>
    <p:sldId id="263" r:id="rId8"/>
    <p:sldId id="264" r:id="rId9"/>
    <p:sldId id="276" r:id="rId10"/>
    <p:sldId id="277" r:id="rId11"/>
    <p:sldId id="266" r:id="rId12"/>
    <p:sldId id="278" r:id="rId13"/>
    <p:sldId id="279" r:id="rId14"/>
    <p:sldId id="280" r:id="rId15"/>
    <p:sldId id="281" r:id="rId16"/>
    <p:sldId id="285" r:id="rId17"/>
    <p:sldId id="265" r:id="rId18"/>
    <p:sldId id="283" r:id="rId19"/>
    <p:sldId id="28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33CC"/>
    <a:srgbClr val="990000"/>
    <a:srgbClr val="0000FF"/>
    <a:srgbClr val="A50021"/>
    <a:srgbClr val="336699"/>
    <a:srgbClr val="9966FF"/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06/relationships/legacyDocTextInfo" Target="legacyDocTextInfo.bin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DDE2EB-34A4-41F0-ABF0-27CC1FFD17E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6CCA77-2771-4B15-9FFE-6D0F7ED9147A}" type="pres">
      <dgm:prSet presAssocID="{BBDDE2EB-34A4-41F0-ABF0-27CC1FFD17E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9DC7C9B-55E7-43FA-9DD5-EEF687F35EC9}" type="presOf" srcId="{BBDDE2EB-34A4-41F0-ABF0-27CC1FFD17E4}" destId="{DB6CCA77-2771-4B15-9FFE-6D0F7ED9147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Relationship Id="rId5" Type="http://schemas.microsoft.com/office/2006/relationships/legacyDiagramText" Target="legacyDiagramText8.bin"/><Relationship Id="rId4" Type="http://schemas.microsoft.com/office/2006/relationships/legacyDiagramText" Target="legacyDiagramText7.bin"/></Relationships>
</file>

<file path=ppt/drawings/_rels/vmlDrawing3.vml.rels><?xml version="1.0" encoding="UTF-8" standalone="yes"?>
<Relationships xmlns="http://schemas.openxmlformats.org/package/2006/relationships"><Relationship Id="rId2" Type="http://schemas.microsoft.com/office/2006/relationships/legacyDiagramText" Target="legacyDiagramText10.bin"/><Relationship Id="rId1" Type="http://schemas.microsoft.com/office/2006/relationships/legacyDiagramText" Target="legacyDiagramText9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3.bin"/><Relationship Id="rId2" Type="http://schemas.microsoft.com/office/2006/relationships/legacyDiagramText" Target="legacyDiagramText12.bin"/><Relationship Id="rId1" Type="http://schemas.microsoft.com/office/2006/relationships/legacyDiagramText" Target="legacyDiagramText11.bin"/><Relationship Id="rId5" Type="http://schemas.microsoft.com/office/2006/relationships/legacyDiagramText" Target="legacyDiagramText15.bin"/><Relationship Id="rId4" Type="http://schemas.microsoft.com/office/2006/relationships/legacyDiagramText" Target="legacyDiagramText1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58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smtClean="0"/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ru-RU" noProof="0" smtClean="0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66A40B2-6B47-4788-B0E7-60C600EDF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C6DD9F-1EA8-43AC-A068-30904A253B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DEA66-1F27-4D6B-AA4E-57D47B010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0B6A-7F93-40DF-ADF3-B6C350321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A77A7-D855-4003-B7D1-8DBB85B9E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67DE9-97A3-4CDA-B830-62D215A6E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266552-994F-4B8B-99E1-B07003B39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98E06-862A-4024-9239-289F42CB4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57FAC-7A80-41A8-B7D4-3FE00D0E8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44B0C9-AFEF-4961-B776-EC63DC1F3A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80E78-8B4C-4B87-8BF4-427144281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D9BB0-9B22-4CF1-9DDB-1B6D948D58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1AD39-8AA2-4CCA-BD0B-F234E0E029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7D92E5A-4497-4D69-93C5-77018CC694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693737"/>
          </a:xfrm>
        </p:spPr>
        <p:txBody>
          <a:bodyPr/>
          <a:lstStyle/>
          <a:p>
            <a:r>
              <a:rPr lang="ru-RU" smtClean="0"/>
              <a:t>Второй сон Раскольникова.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0"/>
            <a:ext cx="7793037" cy="1125538"/>
          </a:xfrm>
        </p:spPr>
        <p:txBody>
          <a:bodyPr/>
          <a:lstStyle/>
          <a:p>
            <a:r>
              <a:rPr lang="ru-RU" smtClean="0"/>
              <a:t>Пятый сон Раскольникова.</a:t>
            </a:r>
          </a:p>
        </p:txBody>
      </p:sp>
      <p:sp>
        <p:nvSpPr>
          <p:cNvPr id="24579" name="Рисунок SmartArt 2"/>
          <p:cNvSpPr>
            <a:spLocks noGrp="1" noTextEdit="1"/>
          </p:cNvSpPr>
          <p:nvPr>
            <p:ph type="dgm" idx="1"/>
          </p:nvPr>
        </p:nvSpPr>
        <p:spPr/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341438"/>
            <a:ext cx="80645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127125"/>
          </a:xfrm>
        </p:spPr>
        <p:txBody>
          <a:bodyPr/>
          <a:lstStyle/>
          <a:p>
            <a:pPr algn="ctr" eaLnBrk="1" hangingPunct="1"/>
            <a:r>
              <a:rPr lang="ru-RU" smtClean="0"/>
              <a:t>Последний сон о трихинах – «философский»</a:t>
            </a:r>
            <a:r>
              <a:rPr lang="ru-RU" smtClean="0">
                <a:solidFill>
                  <a:srgbClr val="333399"/>
                </a:solidFill>
              </a:rPr>
              <a:t> итог романа</a:t>
            </a:r>
            <a:endParaRPr lang="ru-RU" smtClean="0"/>
          </a:p>
        </p:txBody>
      </p:sp>
      <p:graphicFrame>
        <p:nvGraphicFramePr>
          <p:cNvPr id="5" name="Рисунок SmartArt 4"/>
          <p:cNvGraphicFramePr>
            <a:graphicFrameLocks noGrp="1"/>
          </p:cNvGraphicFramePr>
          <p:nvPr>
            <p:ph type="dgm" idx="1"/>
          </p:nvPr>
        </p:nvGraphicFramePr>
        <p:xfrm>
          <a:off x="1182688" y="2017713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971550" y="1700213"/>
            <a:ext cx="3744913" cy="1081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990000"/>
                </a:solidFill>
              </a:rPr>
              <a:t>Теория Раскольникова</a:t>
            </a:r>
          </a:p>
          <a:p>
            <a:pPr algn="ctr">
              <a:defRPr/>
            </a:pPr>
            <a:r>
              <a:rPr lang="ru-RU" sz="2400" dirty="0">
                <a:solidFill>
                  <a:srgbClr val="990000"/>
                </a:solidFill>
              </a:rPr>
              <a:t>(нигилизм, </a:t>
            </a:r>
            <a:r>
              <a:rPr lang="ru-RU" sz="2400" dirty="0" err="1">
                <a:solidFill>
                  <a:srgbClr val="990000"/>
                </a:solidFill>
              </a:rPr>
              <a:t>наполеонизм</a:t>
            </a:r>
            <a:r>
              <a:rPr lang="ru-RU" sz="2000" dirty="0">
                <a:solidFill>
                  <a:srgbClr val="990000"/>
                </a:solidFill>
              </a:rPr>
              <a:t>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64163" y="1700213"/>
            <a:ext cx="3311525" cy="1081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</a:rPr>
              <a:t>Отказ от теории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706688" y="27813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979488" y="3238500"/>
            <a:ext cx="3744912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</a:rPr>
              <a:t>Всеобщее разрушение и разложение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2714625" y="4381500"/>
            <a:ext cx="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971550" y="4838700"/>
            <a:ext cx="3744913" cy="1111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</a:rPr>
              <a:t>Смерть, пустота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7019925" y="2930525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5364163" y="3238500"/>
            <a:ext cx="3311525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</a:rPr>
              <a:t>Возвращение к людям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7019925" y="46101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5364163" y="4838700"/>
            <a:ext cx="3311525" cy="1111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A50021"/>
                </a:solidFill>
              </a:rPr>
              <a:t>жизнь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4" grpId="0" animBg="1"/>
      <p:bldP spid="6" grpId="0" animBg="1"/>
      <p:bldP spid="12" grpId="0" animBg="1"/>
      <p:bldP spid="16" grpId="0" animBg="1"/>
      <p:bldP spid="20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404813"/>
            <a:ext cx="7772400" cy="717550"/>
          </a:xfrm>
        </p:spPr>
        <p:txBody>
          <a:bodyPr/>
          <a:lstStyle/>
          <a:p>
            <a:r>
              <a:rPr lang="ru-RU" smtClean="0"/>
              <a:t>Сквозные образы и мотивы.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0825" y="1916113"/>
            <a:ext cx="8642350" cy="449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solidFill>
                  <a:srgbClr val="0070C0"/>
                </a:solidFill>
              </a:rPr>
              <a:t>Миколка бьет лошадь по морде и по глазам;(1 сон)</a:t>
            </a:r>
          </a:p>
          <a:p>
            <a:endParaRPr lang="ru-RU" sz="2600">
              <a:solidFill>
                <a:srgbClr val="0070C0"/>
              </a:solidFill>
            </a:endParaRPr>
          </a:p>
          <a:p>
            <a:r>
              <a:rPr lang="ru-RU" sz="2600">
                <a:solidFill>
                  <a:srgbClr val="0070C0"/>
                </a:solidFill>
              </a:rPr>
              <a:t>Помощник надзирателя бьёт хозяйку ногами и «колотит её головою о  ступени»(3 сон)</a:t>
            </a:r>
          </a:p>
          <a:p>
            <a:endParaRPr lang="ru-RU" sz="2600">
              <a:solidFill>
                <a:srgbClr val="0070C0"/>
              </a:solidFill>
            </a:endParaRPr>
          </a:p>
          <a:p>
            <a:r>
              <a:rPr lang="ru-RU" sz="2600">
                <a:solidFill>
                  <a:srgbClr val="0070C0"/>
                </a:solidFill>
              </a:rPr>
              <a:t>Раскольников в бешенстве «изо всей силы бьёт старуху по голове» и не может убить(4 сон)</a:t>
            </a:r>
          </a:p>
          <a:p>
            <a:endParaRPr lang="ru-RU" sz="2600">
              <a:solidFill>
                <a:srgbClr val="0070C0"/>
              </a:solidFill>
            </a:endParaRPr>
          </a:p>
          <a:p>
            <a:r>
              <a:rPr lang="ru-RU" sz="2600">
                <a:solidFill>
                  <a:srgbClr val="0070C0"/>
                </a:solidFill>
              </a:rPr>
              <a:t>Сцена коллективного убийства: люди теряют разум и начинают убивать друг друга: «кололись и резались, кусали и ели друг друга»(5 сон)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159250" y="2389188"/>
            <a:ext cx="412750" cy="360362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0070C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159250" y="3667125"/>
            <a:ext cx="484188" cy="360363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59250" y="4760913"/>
            <a:ext cx="484188" cy="360362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333375"/>
            <a:ext cx="8642350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kern="0" dirty="0">
                <a:solidFill>
                  <a:srgbClr val="333399"/>
                </a:solidFill>
                <a:latin typeface="Tahoma"/>
                <a:ea typeface="+mj-ea"/>
                <a:cs typeface="+mj-cs"/>
              </a:rPr>
              <a:t>Сквозные образы и мотивы.</a:t>
            </a:r>
            <a:endParaRPr lang="ru-RU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42875" y="1268413"/>
            <a:ext cx="885825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33CC"/>
                </a:solidFill>
              </a:rPr>
              <a:t>Образ толпы: </a:t>
            </a:r>
          </a:p>
          <a:p>
            <a:pPr algn="ctr"/>
            <a:endParaRPr lang="ru-RU" sz="3200">
              <a:solidFill>
                <a:srgbClr val="0033CC"/>
              </a:solidFill>
            </a:endParaRPr>
          </a:p>
          <a:p>
            <a:pPr algn="ctr"/>
            <a:r>
              <a:rPr lang="ru-RU" sz="3200">
                <a:solidFill>
                  <a:srgbClr val="0033CC"/>
                </a:solidFill>
              </a:rPr>
              <a:t> хохочет (1 сон)</a:t>
            </a:r>
          </a:p>
          <a:p>
            <a:pPr algn="ctr"/>
            <a:endParaRPr lang="ru-RU" sz="3200">
              <a:solidFill>
                <a:srgbClr val="0033CC"/>
              </a:solidFill>
            </a:endParaRPr>
          </a:p>
          <a:p>
            <a:pPr algn="ctr"/>
            <a:r>
              <a:rPr lang="ru-RU" sz="3200">
                <a:solidFill>
                  <a:srgbClr val="0033CC"/>
                </a:solidFill>
              </a:rPr>
              <a:t>кричит (3 сон)</a:t>
            </a:r>
          </a:p>
          <a:p>
            <a:pPr algn="ctr"/>
            <a:endParaRPr lang="ru-RU" sz="3200">
              <a:solidFill>
                <a:srgbClr val="0033CC"/>
              </a:solidFill>
            </a:endParaRPr>
          </a:p>
          <a:p>
            <a:pPr algn="ctr"/>
            <a:r>
              <a:rPr lang="ru-RU" sz="3200">
                <a:solidFill>
                  <a:srgbClr val="0033CC"/>
                </a:solidFill>
              </a:rPr>
              <a:t>смотрит и хихикает (4 сон)</a:t>
            </a:r>
          </a:p>
          <a:p>
            <a:pPr algn="ctr"/>
            <a:endParaRPr lang="ru-RU" sz="3200">
              <a:solidFill>
                <a:srgbClr val="0033CC"/>
              </a:solidFill>
            </a:endParaRPr>
          </a:p>
          <a:p>
            <a:pPr algn="ctr"/>
            <a:r>
              <a:rPr lang="ru-RU" sz="3200">
                <a:solidFill>
                  <a:srgbClr val="0033CC"/>
                </a:solidFill>
              </a:rPr>
              <a:t> мучается в «бессмысленной злобе» (5 сон)</a:t>
            </a:r>
          </a:p>
          <a:p>
            <a:endParaRPr lang="ru-RU" sz="3200">
              <a:solidFill>
                <a:srgbClr val="0033CC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364038" y="2814638"/>
            <a:ext cx="485775" cy="488950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329113" y="3849688"/>
            <a:ext cx="555625" cy="463550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400550" y="4827588"/>
            <a:ext cx="484188" cy="488950"/>
          </a:xfrm>
          <a:prstGeom prst="downArrow">
            <a:avLst/>
          </a:prstGeom>
          <a:solidFill>
            <a:srgbClr val="00B0F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2988" y="549275"/>
            <a:ext cx="756126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>Кольцевая композиция цикла сна.</a:t>
            </a:r>
          </a:p>
        </p:txBody>
      </p:sp>
      <p:sp>
        <p:nvSpPr>
          <p:cNvPr id="3" name="Овал 2"/>
          <p:cNvSpPr/>
          <p:nvPr/>
        </p:nvSpPr>
        <p:spPr>
          <a:xfrm>
            <a:off x="3121025" y="2924175"/>
            <a:ext cx="3024188" cy="25923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7538" y="2443163"/>
            <a:ext cx="80645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5">
                    <a:lumMod val="25000"/>
                  </a:schemeClr>
                </a:solidFill>
              </a:rPr>
              <a:t>Многоликая праздная массовка (1 сон)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3600" y="5375275"/>
            <a:ext cx="792162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accent5">
                    <a:lumMod val="25000"/>
                  </a:schemeClr>
                </a:solidFill>
              </a:rPr>
              <a:t>Главное действующее лицо сновидения в эпилоге (5 сон)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47688" y="260350"/>
            <a:ext cx="81375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chemeClr val="tx2"/>
                </a:solidFill>
              </a:rPr>
              <a:t>Художественная топография сновидений.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283075" y="2597150"/>
            <a:ext cx="484188" cy="365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70375" y="4149725"/>
            <a:ext cx="484188" cy="488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55875" y="1903413"/>
            <a:ext cx="4032250" cy="5699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На краю города, у кабака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65263" y="3086100"/>
            <a:ext cx="6121400" cy="873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В оазисе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8313" y="4797425"/>
            <a:ext cx="8064500" cy="18716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Города и государства, весь 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054100"/>
          </a:xfrm>
        </p:spPr>
        <p:txBody>
          <a:bodyPr/>
          <a:lstStyle/>
          <a:p>
            <a:r>
              <a:rPr lang="ru-RU" smtClean="0"/>
              <a:t>Темпоральный сюжет снов.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2688" y="2276475"/>
            <a:ext cx="7772400" cy="3856038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Из детского прошлого героя;</a:t>
            </a:r>
          </a:p>
          <a:p>
            <a:pPr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Через ужасное настоящее;</a:t>
            </a:r>
          </a:p>
          <a:p>
            <a:pPr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В ещё более страшное будущее.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9" name="Rectangle 17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719138" y="5084763"/>
            <a:ext cx="7991475" cy="1484312"/>
          </a:xfrm>
        </p:spPr>
        <p:txBody>
          <a:bodyPr/>
          <a:lstStyle/>
          <a:p>
            <a:pPr eaLnBrk="1" hangingPunct="1"/>
            <a:r>
              <a:rPr lang="ru-RU" sz="2000" smtClean="0"/>
              <a:t>                                   </a:t>
            </a:r>
            <a:r>
              <a:rPr lang="ru-RU" sz="1800" smtClean="0"/>
              <a:t>возможный перелом </a:t>
            </a:r>
            <a:br>
              <a:rPr lang="ru-RU" sz="1800" smtClean="0"/>
            </a:br>
            <a:r>
              <a:rPr lang="ru-RU" sz="1800" smtClean="0"/>
              <a:t>                                    (перерождение героя)</a:t>
            </a:r>
            <a:br>
              <a:rPr lang="ru-RU" sz="1800" smtClean="0"/>
            </a:br>
            <a:r>
              <a:rPr lang="ru-RU" sz="1800" smtClean="0"/>
              <a:t>«гуманное» подсознание         озлобленный разум</a:t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                                               душевная борьба</a:t>
            </a:r>
          </a:p>
        </p:txBody>
      </p:sp>
      <p:graphicFrame>
        <p:nvGraphicFramePr>
          <p:cNvPr id="7170" name="Diagram 9"/>
          <p:cNvGraphicFramePr>
            <a:graphicFrameLocks/>
          </p:cNvGraphicFramePr>
          <p:nvPr>
            <p:ph idx="1"/>
          </p:nvPr>
        </p:nvGraphicFramePr>
        <p:xfrm>
          <a:off x="179388" y="115888"/>
          <a:ext cx="8785225" cy="4681537"/>
        </p:xfrm>
        <a:graphic>
          <a:graphicData uri="http://schemas.openxmlformats.org/drawingml/2006/compatibility">
            <com:legacyDrawing xmlns:com="http://schemas.openxmlformats.org/drawingml/2006/compatibility" spid="_x0000_s7170"/>
          </a:graphicData>
        </a:graphic>
      </p:graphicFrame>
      <p:sp>
        <p:nvSpPr>
          <p:cNvPr id="7182" name="AutoShape 21"/>
          <p:cNvSpPr>
            <a:spLocks noChangeArrowheads="1"/>
          </p:cNvSpPr>
          <p:nvPr/>
        </p:nvSpPr>
        <p:spPr bwMode="auto">
          <a:xfrm>
            <a:off x="4427538" y="4905375"/>
            <a:ext cx="288925" cy="21748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AutoShape 23"/>
          <p:cNvSpPr>
            <a:spLocks noChangeArrowheads="1"/>
          </p:cNvSpPr>
          <p:nvPr/>
        </p:nvSpPr>
        <p:spPr bwMode="auto">
          <a:xfrm>
            <a:off x="3560763" y="5759450"/>
            <a:ext cx="501650" cy="142875"/>
          </a:xfrm>
          <a:prstGeom prst="leftRightArrow">
            <a:avLst>
              <a:gd name="adj1" fmla="val 50000"/>
              <a:gd name="adj2" fmla="val 70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84" name="AutoShape 24"/>
          <p:cNvSpPr>
            <a:spLocks noChangeArrowheads="1"/>
          </p:cNvSpPr>
          <p:nvPr/>
        </p:nvSpPr>
        <p:spPr bwMode="auto">
          <a:xfrm>
            <a:off x="4899025" y="6021388"/>
            <a:ext cx="287338" cy="215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9" grpId="0"/>
      <p:bldDgm spid="71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127125"/>
          </a:xfrm>
        </p:spPr>
        <p:txBody>
          <a:bodyPr/>
          <a:lstStyle/>
          <a:p>
            <a:r>
              <a:rPr lang="ru-RU" smtClean="0"/>
              <a:t>Тематика  романа: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0070C0"/>
                </a:solidFill>
              </a:rPr>
              <a:t>Проблемы добра и зла;</a:t>
            </a:r>
          </a:p>
          <a:p>
            <a:r>
              <a:rPr lang="ru-RU" sz="4000" smtClean="0">
                <a:solidFill>
                  <a:srgbClr val="0070C0"/>
                </a:solidFill>
              </a:rPr>
              <a:t>Сущность человека;</a:t>
            </a:r>
          </a:p>
          <a:p>
            <a:r>
              <a:rPr lang="ru-RU" sz="4000" smtClean="0">
                <a:solidFill>
                  <a:srgbClr val="0070C0"/>
                </a:solidFill>
              </a:rPr>
              <a:t>Падение и возрождение души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4438" y="214313"/>
            <a:ext cx="6459537" cy="1198562"/>
          </a:xfrm>
        </p:spPr>
        <p:txBody>
          <a:bodyPr/>
          <a:lstStyle/>
          <a:p>
            <a:r>
              <a:rPr lang="ru-RU" smtClean="0"/>
              <a:t>Позиция автора: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Гуманизм, любовь к человеку, кто бы он ни был;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Дать возможность грешному герою прозреть и ужаснуться в содеянном;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</a:rPr>
              <a:t>Поверить в любовь и возрождение своей души.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a typeface="+mn-ea"/>
                <a:cs typeface="+mn-cs"/>
              </a:rPr>
              <a:t>Второй сон - сон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a typeface="+mn-ea"/>
                <a:cs typeface="+mn-cs"/>
              </a:rPr>
              <a:t>–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a typeface="+mn-ea"/>
                <a:cs typeface="+mn-cs"/>
              </a:rPr>
              <a:t>греза.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ea typeface="+mn-ea"/>
                <a:cs typeface="+mn-cs"/>
              </a:rPr>
              <a:t/>
            </a:r>
            <a:br>
              <a:rPr lang="ru-RU" sz="4000" dirty="0">
                <a:solidFill>
                  <a:schemeClr val="accent2">
                    <a:lumMod val="75000"/>
                  </a:schemeClr>
                </a:solidFill>
                <a:ea typeface="+mn-ea"/>
                <a:cs typeface="+mn-cs"/>
              </a:rPr>
            </a:b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2017713"/>
            <a:ext cx="8631238" cy="4114800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Пейзаж сновидения     душный Петербург;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Холодная вода       душа Раскольникова;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Сон обман;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Мотив жажды;</a:t>
            </a:r>
          </a:p>
          <a:p>
            <a:pPr>
              <a:defRPr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Мотив недопитой воды.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5076825" y="2262188"/>
            <a:ext cx="431800" cy="234950"/>
          </a:xfrm>
          <a:prstGeom prst="left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4203700" y="3429000"/>
            <a:ext cx="431800" cy="360363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14313"/>
            <a:ext cx="7827962" cy="1054100"/>
          </a:xfrm>
        </p:spPr>
        <p:txBody>
          <a:bodyPr/>
          <a:lstStyle/>
          <a:p>
            <a:r>
              <a:rPr lang="ru-RU" smtClean="0"/>
              <a:t>Третий сон Раскольникова.</a:t>
            </a:r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15616" y="1988840"/>
            <a:ext cx="6984776" cy="4435623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214313"/>
            <a:ext cx="8116887" cy="982662"/>
          </a:xfrm>
        </p:spPr>
        <p:txBody>
          <a:bodyPr/>
          <a:lstStyle/>
          <a:p>
            <a:r>
              <a:rPr lang="ru-RU" smtClean="0"/>
              <a:t>Бредовый сон, сон – кошмар.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2017713"/>
            <a:ext cx="8559800" cy="4114800"/>
          </a:xfrm>
        </p:spPr>
        <p:txBody>
          <a:bodyPr/>
          <a:lstStyle/>
          <a:p>
            <a:r>
              <a:rPr lang="ru-RU" sz="3600" smtClean="0">
                <a:solidFill>
                  <a:srgbClr val="002060"/>
                </a:solidFill>
              </a:rPr>
              <a:t>Это сон во сне;</a:t>
            </a:r>
          </a:p>
          <a:p>
            <a:r>
              <a:rPr lang="ru-RU" sz="3600" smtClean="0">
                <a:solidFill>
                  <a:srgbClr val="002060"/>
                </a:solidFill>
              </a:rPr>
              <a:t>Мучает страх разоблачения;</a:t>
            </a:r>
          </a:p>
          <a:p>
            <a:r>
              <a:rPr lang="ru-RU" sz="3600" smtClean="0">
                <a:solidFill>
                  <a:srgbClr val="002060"/>
                </a:solidFill>
              </a:rPr>
              <a:t>«Безграничный ужас»;</a:t>
            </a:r>
          </a:p>
          <a:p>
            <a:r>
              <a:rPr lang="ru-RU" sz="3600" smtClean="0">
                <a:solidFill>
                  <a:srgbClr val="002060"/>
                </a:solidFill>
              </a:rPr>
              <a:t>Присутствует злая энергия убийства;</a:t>
            </a:r>
          </a:p>
          <a:p>
            <a:r>
              <a:rPr lang="ru-RU" sz="3600" smtClean="0">
                <a:solidFill>
                  <a:srgbClr val="002060"/>
                </a:solidFill>
              </a:rPr>
              <a:t>Нет мотивов раскаяния.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8604250" cy="1054100"/>
          </a:xfrm>
        </p:spPr>
        <p:txBody>
          <a:bodyPr/>
          <a:lstStyle/>
          <a:p>
            <a:r>
              <a:rPr lang="ru-RU" smtClean="0"/>
              <a:t>Четвёртый сон Раскольникова.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0" y="1916113"/>
            <a:ext cx="9144000" cy="4826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9838" y="1341438"/>
            <a:ext cx="7069137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FF9933"/>
                </a:solidFill>
              </a:rPr>
              <a:t>Сон о повторном убийстве старухи.</a:t>
            </a:r>
          </a:p>
        </p:txBody>
      </p:sp>
      <p:graphicFrame>
        <p:nvGraphicFramePr>
          <p:cNvPr id="4098" name="Organization Chart 5"/>
          <p:cNvGraphicFramePr>
            <a:graphicFrameLocks/>
          </p:cNvGraphicFramePr>
          <p:nvPr>
            <p:ph idx="1"/>
          </p:nvPr>
        </p:nvGraphicFramePr>
        <p:xfrm>
          <a:off x="1182688" y="2017713"/>
          <a:ext cx="7772400" cy="4114800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Dgm spid="40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4" name="Rectangle 16"/>
          <p:cNvSpPr>
            <a:spLocks noGrp="1" noChangeArrowheads="1"/>
          </p:cNvSpPr>
          <p:nvPr>
            <p:ph type="title"/>
          </p:nvPr>
        </p:nvSpPr>
        <p:spPr>
          <a:xfrm flipV="1">
            <a:off x="1150938" y="115888"/>
            <a:ext cx="7793037" cy="9842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graphicFrame>
        <p:nvGraphicFramePr>
          <p:cNvPr id="5122" name="Organization Chart 8"/>
          <p:cNvGraphicFramePr>
            <a:graphicFrameLocks/>
          </p:cNvGraphicFramePr>
          <p:nvPr>
            <p:ph idx="1"/>
          </p:nvPr>
        </p:nvGraphicFramePr>
        <p:xfrm>
          <a:off x="1116013" y="1268413"/>
          <a:ext cx="7772400" cy="4114800"/>
        </p:xfrm>
        <a:graphic>
          <a:graphicData uri="http://schemas.openxmlformats.org/drawingml/2006/compatibility">
            <com:legacyDrawing xmlns:com="http://schemas.openxmlformats.org/drawingml/2006/compatibility" spid="_x0000_s5122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4" grpId="0"/>
      <p:bldDgm spid="5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7" name="Rectangle 13"/>
          <p:cNvSpPr>
            <a:spLocks noGrp="1" noChangeArrowheads="1"/>
          </p:cNvSpPr>
          <p:nvPr>
            <p:ph type="title"/>
          </p:nvPr>
        </p:nvSpPr>
        <p:spPr>
          <a:xfrm flipV="1">
            <a:off x="1150938" y="115888"/>
            <a:ext cx="7793037" cy="9842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graphicFrame>
        <p:nvGraphicFramePr>
          <p:cNvPr id="6146" name="Organization Chart 5"/>
          <p:cNvGraphicFramePr>
            <a:graphicFrameLocks/>
          </p:cNvGraphicFramePr>
          <p:nvPr>
            <p:ph idx="1"/>
          </p:nvPr>
        </p:nvGraphicFramePr>
        <p:xfrm>
          <a:off x="900113" y="1125538"/>
          <a:ext cx="7772400" cy="4114800"/>
        </p:xfrm>
        <a:graphic>
          <a:graphicData uri="http://schemas.openxmlformats.org/drawingml/2006/compatibility">
            <com:legacyDrawing xmlns:com="http://schemas.openxmlformats.org/drawingml/2006/compatibility" spid="_x0000_s614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22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/>
      <p:bldDgm spid="61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404225" cy="1873250"/>
          </a:xfrm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3200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4000" dirty="0" smtClean="0">
                <a:ea typeface="+mn-ea"/>
                <a:cs typeface="+mn-cs"/>
              </a:rPr>
              <a:t>Сон </a:t>
            </a:r>
            <a:r>
              <a:rPr lang="ru-RU" sz="4000" dirty="0">
                <a:ea typeface="+mn-ea"/>
                <a:cs typeface="+mn-cs"/>
              </a:rPr>
              <a:t>– </a:t>
            </a:r>
            <a:r>
              <a:rPr lang="ru-RU" sz="4000" dirty="0" smtClean="0">
                <a:ea typeface="+mn-ea"/>
                <a:cs typeface="+mn-cs"/>
              </a:rPr>
              <a:t>издевательство, сон </a:t>
            </a:r>
            <a:r>
              <a:rPr lang="ru-RU" sz="4000" dirty="0">
                <a:ea typeface="+mn-ea"/>
                <a:cs typeface="+mn-cs"/>
              </a:rPr>
              <a:t>– прощение.</a:t>
            </a:r>
            <a:br>
              <a:rPr lang="ru-RU" sz="4000" dirty="0">
                <a:ea typeface="+mn-ea"/>
                <a:cs typeface="+mn-cs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188" y="2017713"/>
            <a:ext cx="8343900" cy="4724400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он – глумление «старой ведьмы» и толпы над героем;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Раскольников признал себя «тварью дрожащей»;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Символическое значение сна      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dirty="0">
              <a:solidFill>
                <a:srgbClr val="00206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     поражение Раскольникова.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3544888" y="4921250"/>
            <a:ext cx="488950" cy="241300"/>
          </a:xfrm>
          <a:prstGeom prst="rightArrow">
            <a:avLst/>
          </a:prstGeom>
          <a:solidFill>
            <a:srgbClr val="002060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Роль сновидений в романе Ф.М. Достоевского Преступление и наказание.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Роль сновидений в романе Ф.М. Достоевского Преступление и наказание.</Template>
  <TotalTime>0</TotalTime>
  <Words>434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Tahoma</vt:lpstr>
      <vt:lpstr>Arial</vt:lpstr>
      <vt:lpstr>Wingdings</vt:lpstr>
      <vt:lpstr>Calibri</vt:lpstr>
      <vt:lpstr>Rockwell Extra Bold</vt:lpstr>
      <vt:lpstr>Arial Black</vt:lpstr>
      <vt:lpstr>Роль сновидений в романе Ф.М. Достоевского Преступление и наказание.</vt:lpstr>
      <vt:lpstr>Второй сон Раскольникова.</vt:lpstr>
      <vt:lpstr>Второй сон - сон – греза. </vt:lpstr>
      <vt:lpstr>Третий сон Раскольникова.</vt:lpstr>
      <vt:lpstr>Бредовый сон, сон – кошмар.</vt:lpstr>
      <vt:lpstr>Четвёртый сон Раскольникова.</vt:lpstr>
      <vt:lpstr>Сон о повторном убийстве старухи.</vt:lpstr>
      <vt:lpstr>Слайд 7</vt:lpstr>
      <vt:lpstr>Слайд 8</vt:lpstr>
      <vt:lpstr> Сон – издевательство, сон – прощение. </vt:lpstr>
      <vt:lpstr>Пятый сон Раскольникова.</vt:lpstr>
      <vt:lpstr>Последний сон о трихинах – «философский» итог романа</vt:lpstr>
      <vt:lpstr>Сквозные образы и мотивы.</vt:lpstr>
      <vt:lpstr>Слайд 13</vt:lpstr>
      <vt:lpstr>Слайд 14</vt:lpstr>
      <vt:lpstr>Слайд 15</vt:lpstr>
      <vt:lpstr>Темпоральный сюжет снов.</vt:lpstr>
      <vt:lpstr>                                   возможный перелом                                      (перерождение героя) «гуманное» подсознание         озлобленный разум                                                 душевная борьба</vt:lpstr>
      <vt:lpstr>Тематика  романа:</vt:lpstr>
      <vt:lpstr>Позиция автора: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Второй сон Раскольникова.</dc:title>
  <dc:creator>Арсен</dc:creator>
  <cp:lastModifiedBy>Арсен</cp:lastModifiedBy>
  <cp:revision>1</cp:revision>
  <dcterms:created xsi:type="dcterms:W3CDTF">2013-03-04T11:42:33Z</dcterms:created>
  <dcterms:modified xsi:type="dcterms:W3CDTF">2013-03-04T11:43:28Z</dcterms:modified>
</cp:coreProperties>
</file>